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0" y="563760"/>
            <a:ext cx="9140040" cy="3160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0" y="609480"/>
            <a:ext cx="529560" cy="224640"/>
          </a:xfrm>
          <a:prstGeom prst="rect">
            <a:avLst/>
          </a:prstGeom>
          <a:solidFill>
            <a:srgbClr val="009999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590400" y="609480"/>
            <a:ext cx="8549640" cy="224640"/>
          </a:xfrm>
          <a:prstGeom prst="rect">
            <a:avLst/>
          </a:prstGeom>
          <a:solidFill>
            <a:srgbClr val="205460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3" name="Picture 15"/>
          <p:cNvPicPr/>
          <p:nvPr/>
        </p:nvPicPr>
        <p:blipFill>
          <a:blip r:embed="rId14"/>
          <a:stretch/>
        </p:blipFill>
        <p:spPr>
          <a:xfrm>
            <a:off x="7803720" y="38160"/>
            <a:ext cx="1336320" cy="567720"/>
          </a:xfrm>
          <a:prstGeom prst="rect">
            <a:avLst/>
          </a:prstGeom>
          <a:ln>
            <a:noFill/>
          </a:ln>
        </p:spPr>
      </p:pic>
      <p:sp>
        <p:nvSpPr>
          <p:cNvPr id="4" name="CustomShape 4"/>
          <p:cNvSpPr/>
          <p:nvPr/>
        </p:nvSpPr>
        <p:spPr>
          <a:xfrm>
            <a:off x="0" y="5970960"/>
            <a:ext cx="9140040" cy="8830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-9000" y="6053400"/>
            <a:ext cx="2245320" cy="709200"/>
          </a:xfrm>
          <a:prstGeom prst="rect">
            <a:avLst/>
          </a:prstGeom>
          <a:solidFill>
            <a:srgbClr val="009999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6"/>
          <p:cNvSpPr/>
          <p:nvPr/>
        </p:nvSpPr>
        <p:spPr>
          <a:xfrm>
            <a:off x="2359080" y="6044040"/>
            <a:ext cx="6780960" cy="709200"/>
          </a:xfrm>
          <a:prstGeom prst="rect">
            <a:avLst/>
          </a:prstGeom>
          <a:solidFill>
            <a:srgbClr val="205460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7" name="Picture 12"/>
          <p:cNvPicPr/>
          <p:nvPr/>
        </p:nvPicPr>
        <p:blipFill>
          <a:blip r:embed="rId15"/>
          <a:srcRect l="326315" r="456191"/>
          <a:stretch/>
        </p:blipFill>
        <p:spPr>
          <a:xfrm>
            <a:off x="-9000" y="38160"/>
            <a:ext cx="3893400" cy="1657800"/>
          </a:xfrm>
          <a:prstGeom prst="rect">
            <a:avLst/>
          </a:prstGeom>
          <a:ln>
            <a:noFill/>
          </a:ln>
        </p:spPr>
      </p:pic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563760"/>
            <a:ext cx="9140040" cy="3160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609480"/>
            <a:ext cx="529560" cy="224640"/>
          </a:xfrm>
          <a:prstGeom prst="rect">
            <a:avLst/>
          </a:prstGeom>
          <a:solidFill>
            <a:srgbClr val="009999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590400" y="609480"/>
            <a:ext cx="8549640" cy="224640"/>
          </a:xfrm>
          <a:prstGeom prst="rect">
            <a:avLst/>
          </a:prstGeom>
          <a:solidFill>
            <a:srgbClr val="205460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7" name="Picture 15"/>
          <p:cNvPicPr/>
          <p:nvPr/>
        </p:nvPicPr>
        <p:blipFill>
          <a:blip r:embed="rId14"/>
          <a:stretch/>
        </p:blipFill>
        <p:spPr>
          <a:xfrm>
            <a:off x="7803720" y="38160"/>
            <a:ext cx="1336320" cy="567720"/>
          </a:xfrm>
          <a:prstGeom prst="rect">
            <a:avLst/>
          </a:prstGeom>
          <a:ln>
            <a:noFill/>
          </a:ln>
        </p:spPr>
      </p:pic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avlos.grnet.gr/event/e140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://www.grnog.g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tif"/><Relationship Id="rId7" Type="http://schemas.openxmlformats.org/officeDocument/2006/relationships/image" Target="../media/image13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tif"/><Relationship Id="rId4" Type="http://schemas.openxmlformats.org/officeDocument/2006/relationships/image" Target="../media/image10.ti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976000" y="4533840"/>
            <a:ext cx="3011760" cy="148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205460"/>
                </a:solidFill>
                <a:latin typeface="Calibri"/>
                <a:ea typeface="DejaVu Sans"/>
              </a:rPr>
              <a:t>Κώστας Ζορμπαδέλος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205460"/>
                </a:solidFill>
                <a:latin typeface="Calibri"/>
                <a:ea typeface="DejaVu Sans"/>
              </a:rPr>
              <a:t>Μιχάλης Μπερσίμης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205460"/>
                </a:solidFill>
                <a:latin typeface="Calibri"/>
                <a:ea typeface="DejaVu Sans"/>
              </a:rPr>
              <a:t>Μιχάλης Οικονομάκος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400" strike="noStrike">
                <a:solidFill>
                  <a:srgbClr val="205460"/>
                </a:solidFill>
                <a:latin typeface="Calibri"/>
                <a:ea typeface="DejaVu Sans"/>
              </a:rPr>
              <a:t>Ανδρέας Πολυράκης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2438280" y="6019920"/>
            <a:ext cx="6549120" cy="6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000" strike="noStrike" dirty="0">
                <a:solidFill>
                  <a:srgbClr val="BFBFBF"/>
                </a:solidFill>
                <a:latin typeface="Calibri"/>
                <a:ea typeface="DejaVu Sans"/>
              </a:rPr>
              <a:t>GRNOG </a:t>
            </a:r>
            <a:r>
              <a:rPr lang="en-US" sz="2000" strike="noStrike" dirty="0" smtClean="0">
                <a:solidFill>
                  <a:srgbClr val="BFBFBF"/>
                </a:solidFill>
                <a:latin typeface="Calibri"/>
                <a:ea typeface="DejaVu Sans"/>
              </a:rPr>
              <a:t>8, </a:t>
            </a:r>
            <a:r>
              <a:rPr lang="en-US" sz="2000" dirty="0" smtClean="0">
                <a:solidFill>
                  <a:srgbClr val="BFBFBF"/>
                </a:solidFill>
                <a:latin typeface="Calibri"/>
                <a:ea typeface="DejaVu Sans"/>
              </a:rPr>
              <a:t>12</a:t>
            </a:r>
            <a:r>
              <a:rPr lang="en-US" sz="2000" strike="noStrike" dirty="0" smtClean="0">
                <a:solidFill>
                  <a:srgbClr val="BFBFBF"/>
                </a:solidFill>
                <a:latin typeface="Calibri"/>
                <a:ea typeface="DejaVu Sans"/>
              </a:rPr>
              <a:t>/6/2019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620026" y="2967335"/>
            <a:ext cx="3903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Welcome!!!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6666"/>
                </a:solidFill>
                <a:latin typeface="Calibri"/>
                <a:ea typeface="DejaVu Sans"/>
              </a:rPr>
              <a:t>GRNOG </a:t>
            </a:r>
            <a:r>
              <a:rPr lang="en-US" sz="3200" strike="noStrike" dirty="0" smtClean="0">
                <a:solidFill>
                  <a:srgbClr val="006666"/>
                </a:solidFill>
                <a:latin typeface="Calibri"/>
                <a:ea typeface="DejaVu Sans"/>
              </a:rPr>
              <a:t>8</a:t>
            </a:r>
            <a:endParaRPr dirty="0"/>
          </a:p>
        </p:txBody>
      </p:sp>
      <p:sp>
        <p:nvSpPr>
          <p:cNvPr id="138" name="CustomShape 2"/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09E81DBD-43FD-422D-8295-F32E114119D7}" type="slidenum">
              <a:rPr lang="en-US" sz="1400" b="1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fld>
            <a:endParaRPr/>
          </a:p>
        </p:txBody>
      </p:sp>
      <p:sp>
        <p:nvSpPr>
          <p:cNvPr id="139" name="CustomShape 3"/>
          <p:cNvSpPr/>
          <p:nvPr/>
        </p:nvSpPr>
        <p:spPr>
          <a:xfrm>
            <a:off x="4343400" y="6324480"/>
            <a:ext cx="441576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200" strike="noStrike" dirty="0">
                <a:solidFill>
                  <a:srgbClr val="554E4E"/>
                </a:solidFill>
                <a:latin typeface="Calibri"/>
                <a:ea typeface="DejaVu Sans"/>
              </a:rPr>
              <a:t>GRNOG 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8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, </a:t>
            </a:r>
            <a:r>
              <a:rPr lang="el-GR" sz="1200" dirty="0" smtClean="0">
                <a:solidFill>
                  <a:srgbClr val="554E4E"/>
                </a:solidFill>
                <a:latin typeface="Calibri"/>
                <a:ea typeface="DejaVu Sans"/>
              </a:rPr>
              <a:t>12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6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/201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9</a:t>
            </a:r>
            <a:endParaRPr dirty="0"/>
          </a:p>
        </p:txBody>
      </p:sp>
      <p:sp>
        <p:nvSpPr>
          <p:cNvPr id="140" name="CustomShape 4"/>
          <p:cNvSpPr/>
          <p:nvPr/>
        </p:nvSpPr>
        <p:spPr>
          <a:xfrm>
            <a:off x="6108480" y="4012560"/>
            <a:ext cx="2320200" cy="130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0" strike="noStrike" dirty="0">
                <a:solidFill>
                  <a:srgbClr val="009999"/>
                </a:solidFill>
                <a:latin typeface="Arial Black"/>
                <a:ea typeface="DejaVu Sans"/>
              </a:rPr>
              <a:t>~50</a:t>
            </a:r>
            <a:endParaRPr dirty="0"/>
          </a:p>
        </p:txBody>
      </p:sp>
      <p:sp>
        <p:nvSpPr>
          <p:cNvPr id="141" name="CustomShape 5"/>
          <p:cNvSpPr/>
          <p:nvPr/>
        </p:nvSpPr>
        <p:spPr>
          <a:xfrm>
            <a:off x="6637680" y="5184000"/>
            <a:ext cx="12067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strike="noStrike">
                <a:solidFill>
                  <a:srgbClr val="009999"/>
                </a:solidFill>
                <a:latin typeface="Arial"/>
                <a:ea typeface="DejaVu Sans"/>
              </a:rPr>
              <a:t>Εταιρίες</a:t>
            </a:r>
            <a:endParaRPr/>
          </a:p>
        </p:txBody>
      </p:sp>
      <p:sp>
        <p:nvSpPr>
          <p:cNvPr id="142" name="CustomShape 6"/>
          <p:cNvSpPr/>
          <p:nvPr/>
        </p:nvSpPr>
        <p:spPr>
          <a:xfrm>
            <a:off x="6161760" y="1368000"/>
            <a:ext cx="2114640" cy="130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0" strike="noStrike" dirty="0" smtClean="0">
                <a:solidFill>
                  <a:srgbClr val="009999"/>
                </a:solidFill>
                <a:latin typeface="Arial Black"/>
                <a:ea typeface="DejaVu Sans"/>
              </a:rPr>
              <a:t>109</a:t>
            </a:r>
            <a:endParaRPr dirty="0"/>
          </a:p>
        </p:txBody>
      </p:sp>
      <p:sp>
        <p:nvSpPr>
          <p:cNvPr id="143" name="CustomShape 7"/>
          <p:cNvSpPr/>
          <p:nvPr/>
        </p:nvSpPr>
        <p:spPr>
          <a:xfrm>
            <a:off x="6264000" y="2664000"/>
            <a:ext cx="205344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strike="noStrike">
                <a:solidFill>
                  <a:srgbClr val="009999"/>
                </a:solidFill>
                <a:latin typeface="Arial"/>
                <a:ea typeface="DejaVu Sans"/>
              </a:rPr>
              <a:t>Εγγεγραμμένοι</a:t>
            </a:r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98538"/>
              </p:ext>
            </p:extLst>
          </p:nvPr>
        </p:nvGraphicFramePr>
        <p:xfrm>
          <a:off x="272562" y="1207314"/>
          <a:ext cx="5407159" cy="5611840"/>
        </p:xfrm>
        <a:graphic>
          <a:graphicData uri="http://schemas.openxmlformats.org/drawingml/2006/table">
            <a:tbl>
              <a:tblPr/>
              <a:tblGrid>
                <a:gridCol w="967153">
                  <a:extLst>
                    <a:ext uri="{9D8B030D-6E8A-4147-A177-3AD203B41FA5}">
                      <a16:colId xmlns:a16="http://schemas.microsoft.com/office/drawing/2014/main" val="3542214563"/>
                    </a:ext>
                  </a:extLst>
                </a:gridCol>
                <a:gridCol w="1872762">
                  <a:extLst>
                    <a:ext uri="{9D8B030D-6E8A-4147-A177-3AD203B41FA5}">
                      <a16:colId xmlns:a16="http://schemas.microsoft.com/office/drawing/2014/main" val="1780493845"/>
                    </a:ext>
                  </a:extLst>
                </a:gridCol>
                <a:gridCol w="2567244">
                  <a:extLst>
                    <a:ext uri="{9D8B030D-6E8A-4147-A177-3AD203B41FA5}">
                      <a16:colId xmlns:a16="http://schemas.microsoft.com/office/drawing/2014/main" val="4978387"/>
                    </a:ext>
                  </a:extLst>
                </a:gridCol>
              </a:tblGrid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09.30 — 10.00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sng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Registration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93818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10.00 — 10.10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Filippos Tsimpoglou,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Welcome from our host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89128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National Library of Greece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219925"/>
                  </a:ext>
                </a:extLst>
              </a:tr>
              <a:tr h="1613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10.10 — 10.30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GRNOG Board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Opening &amp; Introductions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54102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sng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Plenary Session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70739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10.30 — 10.50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Athanassios Liakopoulos,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Thoughts on AI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74590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Hewlett-Packard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08726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10.50 — 11.10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Kostas Bitsakos,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Deep Learning in Practice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422324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VAIX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146449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11.10 — 11.30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Sotiris Maranis,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Introducing GRID Telecom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85748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GRID Telecom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45239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11.20 — 12.00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60161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sng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Automation session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337180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12.00 — 12.30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Lefteris Poulakakis,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Event driven automation in GRNET with Stackstorm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10969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GRNET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40843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12.30 — 13.00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Adam Pavlidis,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Network Automation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93445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NTUA/Lamda Hellix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and Orchestration with Saltstack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20013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13.00 — 14.00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Lunch break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93425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sng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Datacenters session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98811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14.00 — 14.30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Laszlo Angyal,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Building an NVFI Platform for VEPC with Contrail, DPDK, SmartNICs and Openstack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67037"/>
                  </a:ext>
                </a:extLst>
              </a:tr>
              <a:tr h="261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Pan-net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972213"/>
                  </a:ext>
                </a:extLst>
              </a:tr>
              <a:tr h="15366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14.30 — 15.00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Alexandros Afentoulis,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Towards an IP fabric topology for Skroutz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198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Stefanos Boglou,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216295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Skroutz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88982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15.00–15.30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Yiorgos Adamopoulos,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Kubernetes when you do not have cloud niceties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184907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VAIX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255873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15.30 — 16.00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73842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sng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Routing Security Session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29186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16.00 — 16.30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Antonios Chariton,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The RPKI Situation in Greece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48162"/>
                  </a:ext>
                </a:extLst>
              </a:tr>
              <a:tr h="15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Enartia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324068"/>
                  </a:ext>
                </a:extLst>
              </a:tr>
              <a:tr h="1536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16.30 — 17.00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Spyros Kakaroukas,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Implementing BGP RPKI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93382"/>
                  </a:ext>
                </a:extLst>
              </a:tr>
              <a:tr h="291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Connecticore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131474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sng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Closing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05916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17.00 — 17.30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GRNOG board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6B6B6B"/>
                          </a:solidFill>
                          <a:effectLst/>
                          <a:latin typeface="Arial" panose="020B0604020202020204" pitchFamily="34" charset="0"/>
                        </a:rPr>
                        <a:t>Closing</a:t>
                      </a:r>
                    </a:p>
                  </a:txBody>
                  <a:tcPr marL="5577" marR="5577" marT="55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3128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6666"/>
                </a:solidFill>
                <a:latin typeface="Calibri"/>
                <a:ea typeface="DejaVu Sans"/>
              </a:rPr>
              <a:t>Live Streaming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B67E627B-C270-49DE-8425-9A4BA084DC27}" type="slidenum">
              <a:rPr lang="en-US" sz="1400" b="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fld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3450240" y="4645440"/>
            <a:ext cx="235224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Picture 110"/>
          <p:cNvPicPr/>
          <p:nvPr/>
        </p:nvPicPr>
        <p:blipFill>
          <a:blip r:embed="rId2"/>
          <a:stretch/>
        </p:blipFill>
        <p:spPr>
          <a:xfrm>
            <a:off x="3312000" y="4495680"/>
            <a:ext cx="2282400" cy="425160"/>
          </a:xfrm>
          <a:prstGeom prst="rect">
            <a:avLst/>
          </a:prstGeom>
          <a:ln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2704680" y="5178239"/>
            <a:ext cx="5141880" cy="668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diavlos.grnet.gr/event/e1404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l-GR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hlinkClick r:id="rId4"/>
              </a:rPr>
              <a:t>www.grnog.gr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grnog8</a:t>
            </a:r>
            <a:endParaRPr dirty="0"/>
          </a:p>
        </p:txBody>
      </p:sp>
      <p:sp>
        <p:nvSpPr>
          <p:cNvPr id="150" name="CustomShape 5"/>
          <p:cNvSpPr/>
          <p:nvPr/>
        </p:nvSpPr>
        <p:spPr>
          <a:xfrm>
            <a:off x="4049280" y="2267280"/>
            <a:ext cx="2700360" cy="17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sessions </a:t>
            </a:r>
            <a:r>
              <a:rPr lang="en-US" strike="noStrike">
                <a:solidFill>
                  <a:srgbClr val="000000"/>
                </a:solidFill>
                <a:latin typeface="Arial"/>
                <a:ea typeface="DejaVu Sans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are recorded </a:t>
            </a:r>
            <a:r>
              <a:rPr lang="en-US" strike="noStrike">
                <a:solidFill>
                  <a:srgbClr val="000000"/>
                </a:solidFill>
                <a:latin typeface="Arial"/>
                <a:ea typeface="DejaVu Sans"/>
              </a:rPr>
              <a:t>
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and live streamed</a:t>
            </a:r>
            <a:endParaRPr/>
          </a:p>
        </p:txBody>
      </p:sp>
      <p:pic>
        <p:nvPicPr>
          <p:cNvPr id="151" name="Picture 8"/>
          <p:cNvPicPr/>
          <p:nvPr/>
        </p:nvPicPr>
        <p:blipFill>
          <a:blip r:embed="rId5"/>
          <a:stretch/>
        </p:blipFill>
        <p:spPr>
          <a:xfrm>
            <a:off x="2286000" y="2267280"/>
            <a:ext cx="1767960" cy="176796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4343400" y="6324480"/>
            <a:ext cx="441576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200" strike="noStrike" dirty="0">
                <a:solidFill>
                  <a:srgbClr val="554E4E"/>
                </a:solidFill>
                <a:latin typeface="Calibri"/>
                <a:ea typeface="DejaVu Sans"/>
              </a:rPr>
              <a:t>GRNOG 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8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, </a:t>
            </a:r>
            <a:r>
              <a:rPr lang="el-GR" sz="1200" dirty="0" smtClean="0">
                <a:solidFill>
                  <a:srgbClr val="554E4E"/>
                </a:solidFill>
                <a:latin typeface="Calibri"/>
                <a:ea typeface="DejaVu Sans"/>
              </a:rPr>
              <a:t>12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6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/201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6666"/>
                </a:solidFill>
                <a:latin typeface="Calibri"/>
                <a:ea typeface="DejaVu Sans"/>
              </a:rPr>
              <a:t>WiFi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fld>
            <a:endParaRPr/>
          </a:p>
        </p:txBody>
      </p:sp>
      <p:sp>
        <p:nvSpPr>
          <p:cNvPr id="154" name="CustomShape 3"/>
          <p:cNvSpPr/>
          <p:nvPr/>
        </p:nvSpPr>
        <p:spPr>
          <a:xfrm>
            <a:off x="3051720" y="1784160"/>
            <a:ext cx="3379320" cy="30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0070C0"/>
                </a:solidFill>
                <a:latin typeface="Arial"/>
                <a:ea typeface="DejaVu Sans"/>
              </a:rPr>
              <a:t>SSID: SNFCC-FREE-WIFI</a:t>
            </a:r>
            <a:endParaRPr/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3352680" y="2514600"/>
            <a:ext cx="2777400" cy="164376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4343400" y="6324480"/>
            <a:ext cx="441576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200" strike="noStrike" dirty="0">
                <a:solidFill>
                  <a:srgbClr val="554E4E"/>
                </a:solidFill>
                <a:latin typeface="Calibri"/>
                <a:ea typeface="DejaVu Sans"/>
              </a:rPr>
              <a:t>GRNOG 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8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, </a:t>
            </a:r>
            <a:r>
              <a:rPr lang="el-GR" sz="1200" dirty="0" smtClean="0">
                <a:solidFill>
                  <a:srgbClr val="554E4E"/>
                </a:solidFill>
                <a:latin typeface="Calibri"/>
                <a:ea typeface="DejaVu Sans"/>
              </a:rPr>
              <a:t>12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6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/201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6666"/>
                </a:solidFill>
                <a:latin typeface="Calibri"/>
                <a:ea typeface="DejaVu Sans"/>
              </a:rPr>
              <a:t>Αξιολογήσεις Παρουσιάσεων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6BDA812D-E33E-4BC5-A4A1-4B74A102F6E7}" type="slidenum">
              <a:rPr lang="en-US" sz="1400" b="1" strike="noStrike">
                <a:solidFill>
                  <a:srgbClr val="FFFFFF"/>
                </a:solidFill>
                <a:latin typeface="Arial"/>
                <a:ea typeface="DejaVu Sans"/>
              </a:rPr>
              <a:t>5</a:t>
            </a:fld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360000" y="1804680"/>
            <a:ext cx="8349120" cy="179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strike="noStrike" dirty="0" err="1">
                <a:solidFill>
                  <a:srgbClr val="0070C0"/>
                </a:solidFill>
                <a:latin typeface="Arial"/>
                <a:ea typeface="DejaVu Sans"/>
              </a:rPr>
              <a:t>Βοηθήστε</a:t>
            </a:r>
            <a:r>
              <a:rPr lang="en-US" sz="2800" strike="noStrike" dirty="0">
                <a:solidFill>
                  <a:srgbClr val="0070C0"/>
                </a:solidFill>
                <a:latin typeface="Arial"/>
                <a:ea typeface="DejaVu Sans"/>
              </a:rPr>
              <a:t> μας να β</a:t>
            </a:r>
            <a:r>
              <a:rPr lang="en-US" sz="2800" strike="noStrike" dirty="0" err="1">
                <a:solidFill>
                  <a:srgbClr val="0070C0"/>
                </a:solidFill>
                <a:latin typeface="Arial"/>
                <a:ea typeface="DejaVu Sans"/>
              </a:rPr>
              <a:t>ελτιωθούμε</a:t>
            </a:r>
            <a:r>
              <a:rPr lang="en-US" sz="2800" strike="noStrike" dirty="0">
                <a:solidFill>
                  <a:srgbClr val="0070C0"/>
                </a:solidFill>
                <a:latin typeface="Arial"/>
                <a:ea typeface="DejaVu Sans"/>
              </a:rPr>
              <a:t>!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www.grnog.gr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FF0000"/>
                </a:solidFill>
              </a:rPr>
              <a:t> grnog8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FF0000"/>
                </a:solidFill>
              </a:rPr>
              <a:t> rate</a:t>
            </a:r>
            <a:endParaRPr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59" name="Picture 4"/>
          <p:cNvPicPr/>
          <p:nvPr/>
        </p:nvPicPr>
        <p:blipFill>
          <a:blip r:embed="rId2"/>
          <a:stretch/>
        </p:blipFill>
        <p:spPr>
          <a:xfrm>
            <a:off x="2286000" y="3962520"/>
            <a:ext cx="4644360" cy="228996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4343400" y="6324480"/>
            <a:ext cx="441576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200" strike="noStrike" dirty="0">
                <a:solidFill>
                  <a:srgbClr val="554E4E"/>
                </a:solidFill>
                <a:latin typeface="Calibri"/>
                <a:ea typeface="DejaVu Sans"/>
              </a:rPr>
              <a:t>GRNOG 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8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, </a:t>
            </a:r>
            <a:r>
              <a:rPr lang="el-GR" sz="1200" dirty="0" smtClean="0">
                <a:solidFill>
                  <a:srgbClr val="554E4E"/>
                </a:solidFill>
                <a:latin typeface="Calibri"/>
                <a:ea typeface="DejaVu Sans"/>
              </a:rPr>
              <a:t>12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6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/201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"/>
          <p:cNvPicPr/>
          <p:nvPr/>
        </p:nvPicPr>
        <p:blipFill>
          <a:blip r:embed="rId2"/>
          <a:stretch/>
        </p:blipFill>
        <p:spPr>
          <a:xfrm>
            <a:off x="168840" y="144720"/>
            <a:ext cx="2147400" cy="879120"/>
          </a:xfrm>
          <a:prstGeom prst="rect">
            <a:avLst/>
          </a:prstGeom>
          <a:ln>
            <a:noFill/>
          </a:ln>
        </p:spPr>
      </p:pic>
      <p:pic>
        <p:nvPicPr>
          <p:cNvPr id="161" name="Picture 11"/>
          <p:cNvPicPr/>
          <p:nvPr/>
        </p:nvPicPr>
        <p:blipFill>
          <a:blip r:embed="rId3"/>
          <a:srcRect l="-3721766" t="144" r="-3721766" b="144"/>
          <a:stretch/>
        </p:blipFill>
        <p:spPr>
          <a:xfrm>
            <a:off x="710640" y="1712160"/>
            <a:ext cx="2887560" cy="102204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5315760" y="4419720"/>
            <a:ext cx="2789640" cy="5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trike="noStrike">
                <a:solidFill>
                  <a:srgbClr val="205460"/>
                </a:solidFill>
                <a:latin typeface="Calibri"/>
                <a:ea typeface="DejaVu Sans"/>
              </a:rPr>
              <a:t>Streaming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1382040" y="4191120"/>
            <a:ext cx="2130120" cy="5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 err="1">
                <a:solidFill>
                  <a:srgbClr val="205460"/>
                </a:solidFill>
                <a:latin typeface="Calibri"/>
                <a:ea typeface="DejaVu Sans"/>
              </a:rPr>
              <a:t>Μόνιμος</a:t>
            </a:r>
            <a:r>
              <a:rPr lang="en-US" sz="2000" strike="noStrike" dirty="0">
                <a:solidFill>
                  <a:srgbClr val="205460"/>
                </a:solidFill>
                <a:latin typeface="Calibri"/>
                <a:ea typeface="DejaVu Sans"/>
              </a:rPr>
              <a:t> </a:t>
            </a:r>
            <a:r>
              <a:rPr lang="en-US" sz="2000" strike="noStrike" dirty="0" err="1">
                <a:solidFill>
                  <a:srgbClr val="205460"/>
                </a:solidFill>
                <a:latin typeface="Calibri"/>
                <a:ea typeface="DejaVu Sans"/>
              </a:rPr>
              <a:t>Χορηγός</a:t>
            </a:r>
            <a:endParaRPr dirty="0"/>
          </a:p>
        </p:txBody>
      </p:sp>
      <p:pic>
        <p:nvPicPr>
          <p:cNvPr id="164" name="Picture 12"/>
          <p:cNvPicPr/>
          <p:nvPr/>
        </p:nvPicPr>
        <p:blipFill>
          <a:blip r:embed="rId4"/>
          <a:stretch/>
        </p:blipFill>
        <p:spPr>
          <a:xfrm>
            <a:off x="419400" y="4566600"/>
            <a:ext cx="3692880" cy="1145520"/>
          </a:xfrm>
          <a:prstGeom prst="rect">
            <a:avLst/>
          </a:prstGeom>
          <a:ln>
            <a:noFill/>
          </a:ln>
        </p:spPr>
      </p:pic>
      <p:pic>
        <p:nvPicPr>
          <p:cNvPr id="166" name="Picture 14"/>
          <p:cNvPicPr/>
          <p:nvPr/>
        </p:nvPicPr>
        <p:blipFill>
          <a:blip r:embed="rId5"/>
          <a:srcRect r="220309"/>
          <a:stretch/>
        </p:blipFill>
        <p:spPr>
          <a:xfrm>
            <a:off x="4796640" y="1752480"/>
            <a:ext cx="3819960" cy="100476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1791000" y="4446360"/>
            <a:ext cx="2053800" cy="5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5"/>
          <p:cNvSpPr/>
          <p:nvPr/>
        </p:nvSpPr>
        <p:spPr>
          <a:xfrm>
            <a:off x="1490040" y="1219320"/>
            <a:ext cx="2584080" cy="5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205460"/>
                </a:solidFill>
                <a:latin typeface="Calibri"/>
                <a:ea typeface="DejaVu Sans"/>
              </a:rPr>
              <a:t>Φιλοξενία</a:t>
            </a:r>
            <a:endParaRPr/>
          </a:p>
        </p:txBody>
      </p:sp>
      <p:pic>
        <p:nvPicPr>
          <p:cNvPr id="170" name="Picture 2"/>
          <p:cNvPicPr/>
          <p:nvPr/>
        </p:nvPicPr>
        <p:blipFill>
          <a:blip r:embed="rId6"/>
          <a:stretch/>
        </p:blipFill>
        <p:spPr>
          <a:xfrm>
            <a:off x="6250320" y="4885920"/>
            <a:ext cx="1013400" cy="1013400"/>
          </a:xfrm>
          <a:prstGeom prst="rect">
            <a:avLst/>
          </a:prstGeom>
          <a:ln>
            <a:noFill/>
          </a:ln>
        </p:spPr>
      </p:pic>
      <p:pic>
        <p:nvPicPr>
          <p:cNvPr id="171" name="Picture 31"/>
          <p:cNvPicPr/>
          <p:nvPr/>
        </p:nvPicPr>
        <p:blipFill>
          <a:blip r:embed="rId7"/>
          <a:stretch/>
        </p:blipFill>
        <p:spPr>
          <a:xfrm>
            <a:off x="6428880" y="6019920"/>
            <a:ext cx="656280" cy="300240"/>
          </a:xfrm>
          <a:prstGeom prst="rect">
            <a:avLst/>
          </a:prstGeom>
          <a:ln>
            <a:noFill/>
          </a:ln>
        </p:spPr>
      </p:pic>
      <p:sp>
        <p:nvSpPr>
          <p:cNvPr id="172" name="CustomShape 6"/>
          <p:cNvSpPr/>
          <p:nvPr/>
        </p:nvSpPr>
        <p:spPr>
          <a:xfrm>
            <a:off x="380880" y="1066680"/>
            <a:ext cx="4074120" cy="235944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7"/>
          <p:cNvSpPr/>
          <p:nvPr/>
        </p:nvSpPr>
        <p:spPr>
          <a:xfrm>
            <a:off x="399960" y="3581280"/>
            <a:ext cx="4074120" cy="274788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9"/>
          <p:cNvSpPr/>
          <p:nvPr/>
        </p:nvSpPr>
        <p:spPr>
          <a:xfrm>
            <a:off x="4686120" y="4419720"/>
            <a:ext cx="4074120" cy="190944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0"/>
          <p:cNvSpPr/>
          <p:nvPr/>
        </p:nvSpPr>
        <p:spPr>
          <a:xfrm>
            <a:off x="3096000" y="216000"/>
            <a:ext cx="5469480" cy="62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6666"/>
                </a:solidFill>
                <a:latin typeface="Calibri"/>
                <a:ea typeface="DejaVu Sans"/>
              </a:rPr>
              <a:t>Ευχαριστούμε!</a:t>
            </a:r>
            <a:endParaRPr/>
          </a:p>
        </p:txBody>
      </p:sp>
      <p:pic>
        <p:nvPicPr>
          <p:cNvPr id="177" name="Picture 11"/>
          <p:cNvPicPr/>
          <p:nvPr/>
        </p:nvPicPr>
        <p:blipFill>
          <a:blip r:embed="rId3"/>
          <a:srcRect l="-3721766" t="144" r="-3721766" b="144"/>
          <a:stretch/>
        </p:blipFill>
        <p:spPr>
          <a:xfrm>
            <a:off x="936000" y="1783440"/>
            <a:ext cx="2888280" cy="1022760"/>
          </a:xfrm>
          <a:prstGeom prst="rect">
            <a:avLst/>
          </a:prstGeom>
          <a:ln>
            <a:noFill/>
          </a:ln>
        </p:spPr>
      </p:pic>
      <p:pic>
        <p:nvPicPr>
          <p:cNvPr id="178" name="Picture 177"/>
          <p:cNvPicPr/>
          <p:nvPr/>
        </p:nvPicPr>
        <p:blipFill>
          <a:blip r:embed="rId8"/>
          <a:stretch/>
        </p:blipFill>
        <p:spPr>
          <a:xfrm>
            <a:off x="731880" y="1658520"/>
            <a:ext cx="3515400" cy="1436760"/>
          </a:xfrm>
          <a:prstGeom prst="rect">
            <a:avLst/>
          </a:prstGeom>
          <a:ln>
            <a:noFill/>
          </a:ln>
        </p:spPr>
      </p:pic>
      <p:sp>
        <p:nvSpPr>
          <p:cNvPr id="21" name="Google Shape;142;p20"/>
          <p:cNvSpPr/>
          <p:nvPr/>
        </p:nvSpPr>
        <p:spPr>
          <a:xfrm>
            <a:off x="5457142" y="1219200"/>
            <a:ext cx="2859480" cy="44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05460"/>
                </a:solidFill>
                <a:latin typeface="Calibri"/>
                <a:ea typeface="Calibri"/>
                <a:cs typeface="Calibri"/>
                <a:sym typeface="Calibri"/>
              </a:rPr>
              <a:t>Υπ</a:t>
            </a:r>
            <a:r>
              <a:rPr lang="en-US" sz="2000" dirty="0" err="1">
                <a:solidFill>
                  <a:srgbClr val="205460"/>
                </a:solidFill>
                <a:latin typeface="Calibri"/>
                <a:ea typeface="Calibri"/>
                <a:cs typeface="Calibri"/>
                <a:sym typeface="Calibri"/>
              </a:rPr>
              <a:t>οστήριξη</a:t>
            </a:r>
            <a:r>
              <a:rPr lang="en-US" sz="2000" dirty="0">
                <a:solidFill>
                  <a:srgbClr val="2054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205460"/>
                </a:solidFill>
                <a:latin typeface="Calibri"/>
                <a:ea typeface="Calibri"/>
                <a:cs typeface="Calibri"/>
                <a:sym typeface="Calibri"/>
              </a:rPr>
              <a:t>GRNOG8</a:t>
            </a:r>
            <a:endParaRPr sz="20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143;p20"/>
          <p:cNvPicPr preferRelativeResize="0"/>
          <p:nvPr/>
        </p:nvPicPr>
        <p:blipFill rotWithShape="1">
          <a:blip r:embed="rId9">
            <a:alphaModFix/>
          </a:blip>
          <a:srcRect r="7714"/>
          <a:stretch/>
        </p:blipFill>
        <p:spPr>
          <a:xfrm>
            <a:off x="4796542" y="1752600"/>
            <a:ext cx="3822962" cy="100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51;p20"/>
          <p:cNvSpPr/>
          <p:nvPr/>
        </p:nvSpPr>
        <p:spPr>
          <a:xfrm>
            <a:off x="4686000" y="1066800"/>
            <a:ext cx="4077000" cy="3124200"/>
          </a:xfrm>
          <a:prstGeom prst="rect">
            <a:avLst/>
          </a:prstGeom>
          <a:noFill/>
          <a:ln w="19050" cap="flat" cmpd="sng">
            <a:solidFill>
              <a:srgbClr val="3957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" name="CustomShape 3"/>
          <p:cNvSpPr/>
          <p:nvPr/>
        </p:nvSpPr>
        <p:spPr>
          <a:xfrm>
            <a:off x="4343400" y="6324480"/>
            <a:ext cx="441576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200" strike="noStrike" dirty="0">
                <a:solidFill>
                  <a:srgbClr val="554E4E"/>
                </a:solidFill>
                <a:latin typeface="Calibri"/>
                <a:ea typeface="DejaVu Sans"/>
              </a:rPr>
              <a:t>GRNOG 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8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, </a:t>
            </a:r>
            <a:r>
              <a:rPr lang="el-GR" sz="1200" dirty="0" smtClean="0">
                <a:solidFill>
                  <a:srgbClr val="554E4E"/>
                </a:solidFill>
                <a:latin typeface="Calibri"/>
                <a:ea typeface="DejaVu Sans"/>
              </a:rPr>
              <a:t>12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6</a:t>
            </a:r>
            <a:r>
              <a:rPr lang="en-US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/201</a:t>
            </a:r>
            <a:r>
              <a:rPr lang="el-GR" sz="1200" strike="noStrike" dirty="0" smtClean="0">
                <a:solidFill>
                  <a:srgbClr val="554E4E"/>
                </a:solidFill>
                <a:latin typeface="Calibri"/>
                <a:ea typeface="DejaVu Sans"/>
              </a:rPr>
              <a:t>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strike="noStrike" dirty="0" err="1" smtClean="0">
                <a:solidFill>
                  <a:srgbClr val="006666"/>
                </a:solidFill>
                <a:latin typeface="Calibri"/>
                <a:ea typeface="DejaVu Sans"/>
              </a:rPr>
              <a:t>Συστηθείτε</a:t>
            </a:r>
            <a:r>
              <a:rPr lang="en-US" sz="3600" strike="noStrike" dirty="0" smtClean="0">
                <a:solidFill>
                  <a:srgbClr val="006666"/>
                </a:solidFill>
                <a:latin typeface="Calibri"/>
                <a:ea typeface="DejaVu Sans"/>
              </a:rPr>
              <a:t>!</a:t>
            </a:r>
            <a:endParaRPr dirty="0"/>
          </a:p>
        </p:txBody>
      </p:sp>
      <p:sp>
        <p:nvSpPr>
          <p:cNvPr id="180" name="CustomShape 2"/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D5991BB-1A67-48CC-BEA0-4FB2A9055A2E}" type="slidenum">
              <a:rPr lang="en-US" sz="1400" b="1" strike="noStrike">
                <a:solidFill>
                  <a:srgbClr val="FFFFFF"/>
                </a:solidFill>
                <a:latin typeface="Arial"/>
                <a:ea typeface="DejaVu Sans"/>
              </a:rPr>
              <a:t>7</a:t>
            </a:fld>
            <a:endParaRPr/>
          </a:p>
        </p:txBody>
      </p:sp>
      <p:pic>
        <p:nvPicPr>
          <p:cNvPr id="181" name="Picture 6"/>
          <p:cNvPicPr/>
          <p:nvPr/>
        </p:nvPicPr>
        <p:blipFill>
          <a:blip r:embed="rId2"/>
          <a:stretch/>
        </p:blipFill>
        <p:spPr>
          <a:xfrm>
            <a:off x="0" y="2819520"/>
            <a:ext cx="9140040" cy="4034520"/>
          </a:xfrm>
          <a:prstGeom prst="rect">
            <a:avLst/>
          </a:prstGeom>
          <a:ln>
            <a:noFill/>
          </a:ln>
        </p:spPr>
      </p:pic>
      <p:pic>
        <p:nvPicPr>
          <p:cNvPr id="182" name="Picture 5"/>
          <p:cNvPicPr/>
          <p:nvPr/>
        </p:nvPicPr>
        <p:blipFill>
          <a:blip r:embed="rId3"/>
          <a:stretch/>
        </p:blipFill>
        <p:spPr>
          <a:xfrm>
            <a:off x="1585080" y="990720"/>
            <a:ext cx="4202280" cy="182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257</Words>
  <Application>Microsoft Office PowerPoint</Application>
  <PresentationFormat>On-screen Show (4:3)</PresentationFormat>
  <Paragraphs>115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DejaVu Sans</vt:lpstr>
      <vt:lpstr>Questrial</vt:lpstr>
      <vt:lpstr>StarSymbol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Οικονομάκος Μιχάλης</cp:lastModifiedBy>
  <cp:revision>7</cp:revision>
  <dcterms:modified xsi:type="dcterms:W3CDTF">2019-06-11T17:31:18Z</dcterms:modified>
</cp:coreProperties>
</file>